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61" r:id="rId5"/>
    <p:sldId id="259" r:id="rId6"/>
    <p:sldId id="262" r:id="rId7"/>
    <p:sldId id="260" r:id="rId8"/>
    <p:sldId id="264" r:id="rId9"/>
    <p:sldId id="266" r:id="rId10"/>
    <p:sldId id="267" r:id="rId11"/>
    <p:sldId id="269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B8F6-4AE6-4ECC-8855-5F740FC7A69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907A-E846-4378-A43C-761BC2B88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B8F6-4AE6-4ECC-8855-5F740FC7A69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907A-E846-4378-A43C-761BC2B88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B8F6-4AE6-4ECC-8855-5F740FC7A69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907A-E846-4378-A43C-761BC2B88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B8F6-4AE6-4ECC-8855-5F740FC7A69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907A-E846-4378-A43C-761BC2B88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B8F6-4AE6-4ECC-8855-5F740FC7A69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907A-E846-4378-A43C-761BC2B88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B8F6-4AE6-4ECC-8855-5F740FC7A69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907A-E846-4378-A43C-761BC2B88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B8F6-4AE6-4ECC-8855-5F740FC7A69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907A-E846-4378-A43C-761BC2B88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B8F6-4AE6-4ECC-8855-5F740FC7A69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907A-E846-4378-A43C-761BC2B88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B8F6-4AE6-4ECC-8855-5F740FC7A69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907A-E846-4378-A43C-761BC2B88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B8F6-4AE6-4ECC-8855-5F740FC7A69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907A-E846-4378-A43C-761BC2B88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B8F6-4AE6-4ECC-8855-5F740FC7A69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B907A-E846-4378-A43C-761BC2B88F09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D3B8F6-4AE6-4ECC-8855-5F740FC7A69C}" type="datetimeFigureOut">
              <a:rPr lang="en-US" smtClean="0"/>
              <a:t>11/2/2013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31B907A-E846-4378-A43C-761BC2B88F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06" y="9144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Play Therapy and Bereavement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777380"/>
            <a:ext cx="3860800" cy="8614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2819400"/>
            <a:ext cx="376078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06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Multiculturalism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09443" y="2057400"/>
            <a:ext cx="7125112" cy="5181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700" dirty="0" smtClean="0">
                <a:latin typeface="Comic Sans MS" pitchFamily="66" charset="0"/>
              </a:rPr>
              <a:t>Muslim</a:t>
            </a:r>
          </a:p>
          <a:p>
            <a:r>
              <a:rPr lang="en-US" sz="3800" dirty="0" smtClean="0">
                <a:latin typeface="Comic Sans MS" pitchFamily="66" charset="0"/>
              </a:rPr>
              <a:t>Approximately 6 million Muslims living in the United States (adults  and children)</a:t>
            </a:r>
          </a:p>
          <a:p>
            <a:pPr marL="0" indent="0">
              <a:buNone/>
            </a:pPr>
            <a:r>
              <a:rPr lang="en-US" sz="3800" dirty="0">
                <a:latin typeface="Comic Sans MS" pitchFamily="66" charset="0"/>
              </a:rPr>
              <a:t>“33% are South </a:t>
            </a:r>
            <a:r>
              <a:rPr lang="en-US" sz="3800" dirty="0" smtClean="0">
                <a:latin typeface="Comic Sans MS" pitchFamily="66" charset="0"/>
              </a:rPr>
              <a:t>Asian</a:t>
            </a:r>
          </a:p>
          <a:p>
            <a:pPr marL="0" indent="0">
              <a:buNone/>
            </a:pPr>
            <a:r>
              <a:rPr lang="en-US" sz="3800" dirty="0" smtClean="0">
                <a:latin typeface="Comic Sans MS" pitchFamily="66" charset="0"/>
              </a:rPr>
              <a:t> </a:t>
            </a:r>
            <a:r>
              <a:rPr lang="en-US" sz="3800" dirty="0">
                <a:latin typeface="Comic Sans MS" pitchFamily="66" charset="0"/>
              </a:rPr>
              <a:t>30% are African </a:t>
            </a:r>
            <a:r>
              <a:rPr lang="en-US" sz="3800" dirty="0" smtClean="0">
                <a:latin typeface="Comic Sans MS" pitchFamily="66" charset="0"/>
              </a:rPr>
              <a:t>American</a:t>
            </a:r>
          </a:p>
          <a:p>
            <a:pPr marL="0" indent="0">
              <a:buNone/>
            </a:pPr>
            <a:r>
              <a:rPr lang="en-US" sz="3800" dirty="0" smtClean="0">
                <a:latin typeface="Comic Sans MS" pitchFamily="66" charset="0"/>
              </a:rPr>
              <a:t> </a:t>
            </a:r>
            <a:r>
              <a:rPr lang="en-US" sz="3800" dirty="0">
                <a:latin typeface="Comic Sans MS" pitchFamily="66" charset="0"/>
              </a:rPr>
              <a:t>25% are </a:t>
            </a:r>
            <a:r>
              <a:rPr lang="en-US" sz="3800" dirty="0" smtClean="0">
                <a:latin typeface="Comic Sans MS" pitchFamily="66" charset="0"/>
              </a:rPr>
              <a:t>Arabic</a:t>
            </a:r>
          </a:p>
          <a:p>
            <a:pPr marL="0" indent="0">
              <a:buNone/>
            </a:pPr>
            <a:r>
              <a:rPr lang="en-US" sz="3800" dirty="0" smtClean="0">
                <a:latin typeface="Comic Sans MS" pitchFamily="66" charset="0"/>
              </a:rPr>
              <a:t>and </a:t>
            </a:r>
            <a:r>
              <a:rPr lang="en-US" sz="3800" dirty="0" smtClean="0">
                <a:latin typeface="Comic Sans MS" pitchFamily="66" charset="0"/>
              </a:rPr>
              <a:t>12% are </a:t>
            </a:r>
            <a:r>
              <a:rPr lang="en-US" sz="3800" dirty="0">
                <a:latin typeface="Comic Sans MS" pitchFamily="66" charset="0"/>
              </a:rPr>
              <a:t>categorized as </a:t>
            </a:r>
            <a:r>
              <a:rPr lang="en-US" sz="3800" dirty="0" smtClean="0">
                <a:latin typeface="Comic Sans MS" pitchFamily="66" charset="0"/>
              </a:rPr>
              <a:t>“other</a:t>
            </a:r>
            <a:r>
              <a:rPr lang="en-US" sz="3800" dirty="0" smtClean="0">
                <a:latin typeface="Comic Sans MS" pitchFamily="66" charset="0"/>
              </a:rPr>
              <a:t>” </a:t>
            </a:r>
            <a:endParaRPr lang="en-US" sz="3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Comic Sans MS" pitchFamily="66" charset="0"/>
              </a:rPr>
              <a:t>in </a:t>
            </a:r>
            <a:r>
              <a:rPr lang="en-US" sz="3800" dirty="0" smtClean="0">
                <a:latin typeface="Comic Sans MS" pitchFamily="66" charset="0"/>
              </a:rPr>
              <a:t>the United States that are Muslim. </a:t>
            </a:r>
          </a:p>
          <a:p>
            <a:r>
              <a:rPr lang="en-US" sz="3800" dirty="0" smtClean="0">
                <a:latin typeface="Comic Sans MS" pitchFamily="66" charset="0"/>
              </a:rPr>
              <a:t>One of the fastest growing religions/culture and the most misunderstood!</a:t>
            </a:r>
          </a:p>
          <a:p>
            <a:r>
              <a:rPr lang="en-US" sz="3800" dirty="0" smtClean="0">
                <a:latin typeface="Comic Sans MS" pitchFamily="66" charset="0"/>
              </a:rPr>
              <a:t>As a counselor you will need to not only educate yourself on this population but also challenge your own beliefs about the culture and the negative stigma from 9/11. 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  <a:p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7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Muslim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2133600"/>
            <a:ext cx="7125112" cy="4495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Comic Sans MS" pitchFamily="66" charset="0"/>
              </a:rPr>
              <a:t>There are different branches of the Muslim religion</a:t>
            </a:r>
          </a:p>
          <a:p>
            <a:r>
              <a:rPr lang="en-US" sz="2000" dirty="0" smtClean="0">
                <a:latin typeface="Comic Sans MS" pitchFamily="66" charset="0"/>
              </a:rPr>
              <a:t>The one </a:t>
            </a:r>
            <a:r>
              <a:rPr lang="en-US" sz="2000" dirty="0" smtClean="0">
                <a:latin typeface="Comic Sans MS" pitchFamily="66" charset="0"/>
              </a:rPr>
              <a:t>demonstrated </a:t>
            </a:r>
            <a:r>
              <a:rPr lang="en-US" sz="2000" dirty="0" smtClean="0">
                <a:latin typeface="Comic Sans MS" pitchFamily="66" charset="0"/>
              </a:rPr>
              <a:t>in </a:t>
            </a:r>
            <a:r>
              <a:rPr lang="en-US" sz="2000" dirty="0">
                <a:latin typeface="Comic Sans MS" pitchFamily="66" charset="0"/>
              </a:rPr>
              <a:t>this presentation is Sunni Muslims' views </a:t>
            </a: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Approximately 85% </a:t>
            </a:r>
            <a:r>
              <a:rPr lang="en-US" sz="2000" dirty="0" smtClean="0">
                <a:latin typeface="Comic Sans MS" pitchFamily="66" charset="0"/>
              </a:rPr>
              <a:t>to 90</a:t>
            </a:r>
            <a:r>
              <a:rPr lang="en-US" sz="2000" dirty="0">
                <a:latin typeface="Comic Sans MS" pitchFamily="66" charset="0"/>
              </a:rPr>
              <a:t>% of Muslims adhere to the Sunni tradition </a:t>
            </a: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The formal mourning period is 3 days</a:t>
            </a:r>
          </a:p>
          <a:p>
            <a:r>
              <a:rPr lang="en-US" sz="2000" dirty="0" smtClean="0">
                <a:latin typeface="Comic Sans MS" pitchFamily="66" charset="0"/>
              </a:rPr>
              <a:t>Following a death, neighbors may prepare food for the family or read them verses from the Quran</a:t>
            </a:r>
          </a:p>
          <a:p>
            <a:r>
              <a:rPr lang="en-US" sz="2000" dirty="0" smtClean="0">
                <a:latin typeface="Comic Sans MS" pitchFamily="66" charset="0"/>
              </a:rPr>
              <a:t>Some Muslims were surveyed 90% used </a:t>
            </a:r>
            <a:r>
              <a:rPr lang="en-US" sz="2000" dirty="0">
                <a:latin typeface="Comic Sans MS" pitchFamily="66" charset="0"/>
              </a:rPr>
              <a:t>prayer, 95% used confessions to God of one's </a:t>
            </a:r>
            <a:r>
              <a:rPr lang="en-US" sz="2000" dirty="0" smtClean="0">
                <a:latin typeface="Comic Sans MS" pitchFamily="66" charset="0"/>
              </a:rPr>
              <a:t>wrong deeds</a:t>
            </a:r>
            <a:r>
              <a:rPr lang="en-US" sz="2000" dirty="0">
                <a:latin typeface="Comic Sans MS" pitchFamily="66" charset="0"/>
              </a:rPr>
              <a:t>, and 61% read the </a:t>
            </a:r>
            <a:r>
              <a:rPr lang="en-US" sz="2000" dirty="0" smtClean="0">
                <a:latin typeface="Comic Sans MS" pitchFamily="66" charset="0"/>
              </a:rPr>
              <a:t>Quran.</a:t>
            </a:r>
          </a:p>
          <a:p>
            <a:r>
              <a:rPr lang="en-US" sz="2000" dirty="0" smtClean="0">
                <a:latin typeface="Comic Sans MS" pitchFamily="66" charset="0"/>
              </a:rPr>
              <a:t>Seeking counseling, for adults or children, is not typical</a:t>
            </a:r>
            <a:endParaRPr lang="en-US" sz="2000" dirty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  <a:p>
            <a:endParaRPr lang="en-US" sz="2000" dirty="0">
              <a:latin typeface="Comic Sans MS" pitchFamily="66" charset="0"/>
            </a:endParaRPr>
          </a:p>
          <a:p>
            <a:endParaRPr 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94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omic Sans MS" pitchFamily="66" charset="0"/>
              </a:rPr>
              <a:t>Muslim Beliefs and Traditions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09442" y="1981200"/>
            <a:ext cx="3471277" cy="46482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Comic Sans MS" pitchFamily="66" charset="0"/>
              </a:rPr>
              <a:t>Good deeds in life are rewarded with ‘jannah’ – eternal life in paradise</a:t>
            </a:r>
          </a:p>
          <a:p>
            <a:r>
              <a:rPr lang="en-US" sz="2000" dirty="0" smtClean="0">
                <a:latin typeface="Comic Sans MS" pitchFamily="66" charset="0"/>
              </a:rPr>
              <a:t>Children automatically receive ‘jannah’ because they have not reached the age of accountability.</a:t>
            </a:r>
          </a:p>
          <a:p>
            <a:r>
              <a:rPr lang="en-US" sz="2000" dirty="0" smtClean="0">
                <a:latin typeface="Comic Sans MS" pitchFamily="66" charset="0"/>
              </a:rPr>
              <a:t>Some Muslims believe </a:t>
            </a:r>
            <a:r>
              <a:rPr lang="en-US" sz="2000" dirty="0">
                <a:latin typeface="Comic Sans MS" pitchFamily="66" charset="0"/>
              </a:rPr>
              <a:t>in crying and wailing but most discourage any emotional outbursts about </a:t>
            </a:r>
            <a:r>
              <a:rPr lang="en-US" sz="2000" dirty="0" smtClean="0">
                <a:latin typeface="Comic Sans MS" pitchFamily="66" charset="0"/>
              </a:rPr>
              <a:t>death (Sunni Muslim)</a:t>
            </a:r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Believe that death is an honor not something to grieve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endParaRPr lang="en-US" sz="2000" dirty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8194" name="Picture 2" descr="C:\Users\Melissa\AppData\Local\Microsoft\Windows\Temporary Internet Files\Content.IE5\R5713B7C\MP90042784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33" y="1809750"/>
            <a:ext cx="2702185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1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Grieving Muslim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878513"/>
          </a:xfrm>
        </p:spPr>
        <p:txBody>
          <a:bodyPr>
            <a:normAutofit/>
          </a:bodyPr>
          <a:lstStyle/>
          <a:p>
            <a:r>
              <a:rPr lang="en-US" sz="2000" dirty="0"/>
              <a:t>Can promote </a:t>
            </a:r>
            <a:r>
              <a:rPr lang="en-US" sz="2000" dirty="0" smtClean="0"/>
              <a:t>art therapy, play therapy, </a:t>
            </a:r>
            <a:r>
              <a:rPr lang="en-US" sz="2000" dirty="0"/>
              <a:t>or journaling in ways that are consistent with their faith. </a:t>
            </a:r>
          </a:p>
          <a:p>
            <a:r>
              <a:rPr lang="en-US" sz="2000" dirty="0"/>
              <a:t>Muslim children can do a good deed by making a sympathy card, use </a:t>
            </a:r>
            <a:r>
              <a:rPr lang="en-US" sz="2000" dirty="0" smtClean="0"/>
              <a:t>puppets to </a:t>
            </a:r>
            <a:r>
              <a:rPr lang="en-US" sz="2000" dirty="0"/>
              <a:t>reenact the good deeds of the </a:t>
            </a:r>
            <a:r>
              <a:rPr lang="en-US" sz="2000" dirty="0" smtClean="0"/>
              <a:t>deceased.</a:t>
            </a:r>
          </a:p>
          <a:p>
            <a:r>
              <a:rPr lang="en-US" sz="2000" dirty="0" smtClean="0"/>
              <a:t> Teach them coping skills by teaching them to </a:t>
            </a:r>
            <a:r>
              <a:rPr lang="en-US" sz="2000" dirty="0"/>
              <a:t>stabilize </a:t>
            </a:r>
            <a:r>
              <a:rPr lang="en-US" sz="2000" dirty="0" smtClean="0"/>
              <a:t>themselves by taking </a:t>
            </a:r>
            <a:r>
              <a:rPr lang="en-US" sz="2000" dirty="0"/>
              <a:t>deep breaths, excusing </a:t>
            </a:r>
            <a:r>
              <a:rPr lang="en-US" sz="2000" dirty="0" smtClean="0"/>
              <a:t>them to </a:t>
            </a:r>
            <a:r>
              <a:rPr lang="en-US" sz="2000" dirty="0"/>
              <a:t>get a drink of water or visit the restroom, and providing them a quiet </a:t>
            </a:r>
            <a:r>
              <a:rPr lang="en-US" sz="2000" dirty="0" smtClean="0"/>
              <a:t>area to </a:t>
            </a:r>
            <a:r>
              <a:rPr lang="en-US" sz="2000" dirty="0"/>
              <a:t>relax or </a:t>
            </a:r>
            <a:r>
              <a:rPr lang="en-US" sz="2000" dirty="0" smtClean="0"/>
              <a:t>pray at </a:t>
            </a:r>
            <a:r>
              <a:rPr lang="en-US" sz="2000" dirty="0" smtClean="0"/>
              <a:t>home </a:t>
            </a:r>
            <a:r>
              <a:rPr lang="en-US" sz="2000" dirty="0" smtClean="0"/>
              <a:t>and/or </a:t>
            </a:r>
            <a:r>
              <a:rPr lang="en-US" sz="2000" dirty="0" smtClean="0"/>
              <a:t>school. 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678329"/>
            <a:ext cx="2660650" cy="281747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 descr="C:\Program Files (x86)\Microsoft Office\MEDIA\CAGCAT10\j0284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018"/>
            <a:ext cx="3657600" cy="263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27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Play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809749"/>
            <a:ext cx="4038600" cy="466725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Comic Sans MS" pitchFamily="66" charset="0"/>
              </a:rPr>
              <a:t>All children play naturally as their language.  Play is their work.</a:t>
            </a:r>
          </a:p>
          <a:p>
            <a:r>
              <a:rPr lang="en-US" sz="2400" dirty="0" smtClean="0">
                <a:latin typeface="Comic Sans MS" pitchFamily="66" charset="0"/>
              </a:rPr>
              <a:t>The objective or goal of play therapy is to get the child to reveal, express, </a:t>
            </a:r>
            <a:r>
              <a:rPr lang="en-US" sz="2400" dirty="0" smtClean="0">
                <a:latin typeface="Comic Sans MS" pitchFamily="66" charset="0"/>
              </a:rPr>
              <a:t>and/or </a:t>
            </a:r>
            <a:r>
              <a:rPr lang="en-US" sz="2400" dirty="0" smtClean="0">
                <a:latin typeface="Comic Sans MS" pitchFamily="66" charset="0"/>
              </a:rPr>
              <a:t>deal with the internal pain they are feeling but </a:t>
            </a:r>
            <a:r>
              <a:rPr lang="en-US" sz="2400" dirty="0" smtClean="0">
                <a:latin typeface="Comic Sans MS" pitchFamily="66" charset="0"/>
              </a:rPr>
              <a:t>are not </a:t>
            </a:r>
            <a:r>
              <a:rPr lang="en-US" sz="2400" dirty="0" smtClean="0">
                <a:latin typeface="Comic Sans MS" pitchFamily="66" charset="0"/>
              </a:rPr>
              <a:t>articulating appropriately.  As a </a:t>
            </a:r>
            <a:r>
              <a:rPr lang="en-US" sz="2400" dirty="0" smtClean="0">
                <a:latin typeface="Comic Sans MS" pitchFamily="66" charset="0"/>
              </a:rPr>
              <a:t>counselor, </a:t>
            </a:r>
            <a:r>
              <a:rPr lang="en-US" sz="2400" dirty="0" smtClean="0">
                <a:latin typeface="Comic Sans MS" pitchFamily="66" charset="0"/>
              </a:rPr>
              <a:t>you play along </a:t>
            </a:r>
            <a:r>
              <a:rPr lang="en-US" sz="2400" dirty="0" smtClean="0">
                <a:latin typeface="Comic Sans MS" pitchFamily="66" charset="0"/>
              </a:rPr>
              <a:t>side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the child and </a:t>
            </a:r>
            <a:r>
              <a:rPr lang="en-US" sz="2400" dirty="0" smtClean="0">
                <a:latin typeface="Comic Sans MS" pitchFamily="66" charset="0"/>
              </a:rPr>
              <a:t>let </a:t>
            </a:r>
            <a:r>
              <a:rPr lang="en-US" sz="2400" dirty="0" smtClean="0">
                <a:latin typeface="Comic Sans MS" pitchFamily="66" charset="0"/>
              </a:rPr>
              <a:t>child lead the play, even if it does not seem to make sense to you, it does to the child!!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8011" y="1466643"/>
            <a:ext cx="1360047" cy="3186661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2050" name="Picture 2" descr="C:\Users\Melissa\AppData\Local\Microsoft\Windows\Temporary Internet Files\Content.IE5\TYPSYGUM\MP90044222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449897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25113" cy="924475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Play Therapy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Definition--a form of </a:t>
            </a:r>
            <a:r>
              <a:rPr lang="en-US" sz="2400" dirty="0" smtClean="0">
                <a:latin typeface="Comic Sans MS" pitchFamily="66" charset="0"/>
              </a:rPr>
              <a:t>counseling</a:t>
            </a:r>
            <a:r>
              <a:rPr lang="en-US" sz="2400" dirty="0" smtClean="0">
                <a:latin typeface="Comic Sans MS" pitchFamily="66" charset="0"/>
              </a:rPr>
              <a:t> where a properly trained counselor </a:t>
            </a:r>
            <a:r>
              <a:rPr lang="en-US" sz="2400" dirty="0" smtClean="0">
                <a:latin typeface="Comic Sans MS" pitchFamily="66" charset="0"/>
              </a:rPr>
              <a:t>plays therapeutically </a:t>
            </a:r>
            <a:r>
              <a:rPr lang="en-US" sz="2400" dirty="0" smtClean="0">
                <a:latin typeface="Comic Sans MS" pitchFamily="66" charset="0"/>
              </a:rPr>
              <a:t>with </a:t>
            </a:r>
            <a:r>
              <a:rPr lang="en-US" sz="2400" dirty="0" smtClean="0">
                <a:latin typeface="Comic Sans MS" pitchFamily="66" charset="0"/>
              </a:rPr>
              <a:t>children.</a:t>
            </a:r>
          </a:p>
          <a:p>
            <a:r>
              <a:rPr lang="en-US" sz="2400" dirty="0" smtClean="0">
                <a:latin typeface="Comic Sans MS" pitchFamily="66" charset="0"/>
              </a:rPr>
              <a:t>Used mostly with children 2-11 years old, but can be used appropriately for any age.</a:t>
            </a:r>
          </a:p>
          <a:p>
            <a:r>
              <a:rPr lang="en-US" sz="2400" dirty="0" smtClean="0">
                <a:latin typeface="Comic Sans MS" pitchFamily="66" charset="0"/>
              </a:rPr>
              <a:t>Music and art therapy is the most common of play therapy done with adults.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7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Directive VS. Non-Directive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Play therapy is split into 2 main areas.  </a:t>
            </a:r>
            <a:endParaRPr lang="en-US" sz="2400" dirty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Directive is when the counselor guides the counseling session by choosing the activities for the child(</a:t>
            </a:r>
            <a:r>
              <a:rPr lang="en-US" sz="2400" dirty="0" err="1" smtClean="0">
                <a:latin typeface="Comic Sans MS" pitchFamily="66" charset="0"/>
              </a:rPr>
              <a:t>ren</a:t>
            </a:r>
            <a:r>
              <a:rPr lang="en-US" sz="2400" dirty="0" smtClean="0">
                <a:latin typeface="Comic Sans MS" pitchFamily="66" charset="0"/>
              </a:rPr>
              <a:t>).</a:t>
            </a:r>
          </a:p>
          <a:p>
            <a:r>
              <a:rPr lang="en-US" sz="2400" dirty="0" smtClean="0">
                <a:latin typeface="Comic Sans MS" pitchFamily="66" charset="0"/>
              </a:rPr>
              <a:t>Non-directive (best to use)-child directed.  Child chooses any activity to play in the playroom.  This may not be possible if no playroom available.  Offer all toys to child and let them chose-pencils/paper, music, books, etc.</a:t>
            </a:r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83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   Toys</a:t>
            </a:r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95400" y="4800600"/>
            <a:ext cx="6553200" cy="2286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Play therapy includes </a:t>
            </a:r>
            <a:r>
              <a:rPr lang="en-US" sz="1800" dirty="0">
                <a:latin typeface="Comic Sans MS" pitchFamily="66" charset="0"/>
              </a:rPr>
              <a:t>but is not limited to stuffed animals, art supplies, figurines, music/movement, emergency vehicles, dolls, doll house, sand/water table, children’s first aid kit, p</a:t>
            </a:r>
            <a:r>
              <a:rPr lang="en-US" sz="1800" dirty="0" smtClean="0">
                <a:latin typeface="Comic Sans MS" pitchFamily="66" charset="0"/>
              </a:rPr>
              <a:t>uzzles</a:t>
            </a:r>
            <a:r>
              <a:rPr lang="en-US" sz="1800" dirty="0" smtClean="0">
                <a:latin typeface="Comic Sans MS" pitchFamily="66" charset="0"/>
              </a:rPr>
              <a:t>, puppets, board games, trucks/cars, stuffed animals</a:t>
            </a:r>
            <a:r>
              <a:rPr lang="en-US" sz="1800" dirty="0" smtClean="0">
                <a:latin typeface="Comic Sans MS" pitchFamily="66" charset="0"/>
              </a:rPr>
              <a:t>, </a:t>
            </a:r>
            <a:r>
              <a:rPr lang="en-US" sz="1800" dirty="0" smtClean="0">
                <a:latin typeface="Comic Sans MS" pitchFamily="66" charset="0"/>
              </a:rPr>
              <a:t>music, books, kitchen with play food and dishes, pirate ship, castle with knights, princess, </a:t>
            </a:r>
            <a:r>
              <a:rPr lang="en-US" sz="1800" dirty="0" smtClean="0">
                <a:latin typeface="Comic Sans MS" pitchFamily="66" charset="0"/>
              </a:rPr>
              <a:t>dragons</a:t>
            </a:r>
            <a:r>
              <a:rPr lang="en-US" sz="1800" dirty="0">
                <a:latin typeface="Comic Sans MS" pitchFamily="66" charset="0"/>
              </a:rPr>
              <a:t>.</a:t>
            </a:r>
            <a:endParaRPr lang="en-US" sz="18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5000"/>
          <a:stretch>
            <a:fillRect/>
          </a:stretch>
        </p:blipFill>
        <p:spPr bwMode="auto">
          <a:xfrm>
            <a:off x="1752600" y="609600"/>
            <a:ext cx="5486400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341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Play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Counselors should use the </a:t>
            </a:r>
            <a:r>
              <a:rPr lang="en-US" sz="2400" dirty="0" err="1" smtClean="0">
                <a:latin typeface="Comic Sans MS" pitchFamily="66" charset="0"/>
              </a:rPr>
              <a:t>Carkuff</a:t>
            </a:r>
            <a:r>
              <a:rPr lang="en-US" sz="2400" dirty="0" smtClean="0">
                <a:latin typeface="Comic Sans MS" pitchFamily="66" charset="0"/>
              </a:rPr>
              <a:t> model during play therapy. (match your client)</a:t>
            </a:r>
          </a:p>
          <a:p>
            <a:r>
              <a:rPr lang="en-US" sz="2400" dirty="0" smtClean="0">
                <a:latin typeface="Comic Sans MS" pitchFamily="66" charset="0"/>
              </a:rPr>
              <a:t>Use reflections, paraphrase, summarize, etc.</a:t>
            </a:r>
          </a:p>
          <a:p>
            <a:r>
              <a:rPr lang="en-US" sz="2400" dirty="0" smtClean="0">
                <a:latin typeface="Comic Sans MS" pitchFamily="66" charset="0"/>
              </a:rPr>
              <a:t>Only when child is ready should you try to play </a:t>
            </a:r>
            <a:r>
              <a:rPr lang="en-US" sz="2400" dirty="0" smtClean="0">
                <a:latin typeface="Comic Sans MS" pitchFamily="66" charset="0"/>
              </a:rPr>
              <a:t>out a </a:t>
            </a:r>
            <a:r>
              <a:rPr lang="en-US" sz="2400" dirty="0" smtClean="0">
                <a:latin typeface="Comic Sans MS" pitchFamily="66" charset="0"/>
              </a:rPr>
              <a:t>‘new’ outcome </a:t>
            </a:r>
            <a:r>
              <a:rPr lang="en-US" sz="2400" dirty="0" smtClean="0">
                <a:latin typeface="Comic Sans MS" pitchFamily="66" charset="0"/>
              </a:rPr>
              <a:t>for the </a:t>
            </a:r>
            <a:r>
              <a:rPr lang="en-US" sz="2400" dirty="0" smtClean="0">
                <a:latin typeface="Comic Sans MS" pitchFamily="66" charset="0"/>
              </a:rPr>
              <a:t>child. </a:t>
            </a:r>
          </a:p>
          <a:p>
            <a:r>
              <a:rPr lang="en-US" sz="2400" dirty="0" smtClean="0">
                <a:latin typeface="Comic Sans MS" pitchFamily="66" charset="0"/>
              </a:rPr>
              <a:t>As the counseling sessions progress, counselors will see children expressing themselves better in and </a:t>
            </a:r>
            <a:r>
              <a:rPr lang="en-US" sz="2400" dirty="0" smtClean="0">
                <a:latin typeface="Comic Sans MS" pitchFamily="66" charset="0"/>
              </a:rPr>
              <a:t>outside </a:t>
            </a:r>
            <a:r>
              <a:rPr lang="en-US" sz="2400" dirty="0" smtClean="0">
                <a:latin typeface="Comic Sans MS" pitchFamily="66" charset="0"/>
              </a:rPr>
              <a:t>of the play room</a:t>
            </a:r>
            <a:r>
              <a:rPr lang="en-US" sz="2400" dirty="0" smtClean="0">
                <a:latin typeface="Comic Sans MS" pitchFamily="66" charset="0"/>
              </a:rPr>
              <a:t>.</a:t>
            </a:r>
            <a:endParaRPr lang="en-US" sz="24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8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84931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rieving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009442" y="1371600"/>
            <a:ext cx="2660650" cy="5257799"/>
          </a:xfrm>
        </p:spPr>
        <p:txBody>
          <a:bodyPr>
            <a:normAutofit lnSpcReduction="10000"/>
          </a:bodyPr>
          <a:lstStyle/>
          <a:p>
            <a:r>
              <a:rPr lang="en-US" sz="1800" dirty="0">
                <a:latin typeface="Comic Sans MS" pitchFamily="66" charset="0"/>
              </a:rPr>
              <a:t>There are grieving children every where.</a:t>
            </a:r>
          </a:p>
          <a:p>
            <a:r>
              <a:rPr lang="en-US" sz="1800" dirty="0">
                <a:latin typeface="Comic Sans MS" pitchFamily="66" charset="0"/>
              </a:rPr>
              <a:t>In any school, community agency, clinical offices, you </a:t>
            </a:r>
            <a:r>
              <a:rPr lang="en-US" sz="1800" dirty="0" smtClean="0">
                <a:latin typeface="Comic Sans MS" pitchFamily="66" charset="0"/>
              </a:rPr>
              <a:t>might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>
                <a:latin typeface="Comic Sans MS" pitchFamily="66" charset="0"/>
              </a:rPr>
              <a:t>find a child that misses </a:t>
            </a:r>
            <a:r>
              <a:rPr lang="en-US" sz="1800" dirty="0" smtClean="0">
                <a:latin typeface="Comic Sans MS" pitchFamily="66" charset="0"/>
              </a:rPr>
              <a:t>a </a:t>
            </a:r>
            <a:r>
              <a:rPr lang="en-US" sz="1800" dirty="0">
                <a:latin typeface="Comic Sans MS" pitchFamily="66" charset="0"/>
              </a:rPr>
              <a:t>deceased loved one.</a:t>
            </a:r>
          </a:p>
          <a:p>
            <a:r>
              <a:rPr lang="en-US" sz="1800" dirty="0">
                <a:latin typeface="Comic Sans MS" pitchFamily="66" charset="0"/>
              </a:rPr>
              <a:t>Children will react like the adults in their world—if mom, dad, grandma are crying and out of control, the child </a:t>
            </a:r>
            <a:r>
              <a:rPr lang="en-US" sz="1800" dirty="0" smtClean="0">
                <a:latin typeface="Comic Sans MS" pitchFamily="66" charset="0"/>
              </a:rPr>
              <a:t>will be reacting the same way typically.  </a:t>
            </a:r>
            <a:r>
              <a:rPr lang="en-US" sz="1800" dirty="0">
                <a:latin typeface="Comic Sans MS" pitchFamily="66" charset="0"/>
              </a:rPr>
              <a:t>If adults are isolating child, then child </a:t>
            </a:r>
            <a:r>
              <a:rPr lang="en-US" sz="1800" dirty="0" smtClean="0">
                <a:latin typeface="Comic Sans MS" pitchFamily="66" charset="0"/>
              </a:rPr>
              <a:t>will be withdrawn from and with </a:t>
            </a:r>
            <a:r>
              <a:rPr lang="en-US" sz="1800" dirty="0">
                <a:latin typeface="Comic Sans MS" pitchFamily="66" charset="0"/>
              </a:rPr>
              <a:t>their feelings.</a:t>
            </a:r>
          </a:p>
          <a:p>
            <a:endParaRPr lang="en-US" dirty="0"/>
          </a:p>
        </p:txBody>
      </p:sp>
      <p:pic>
        <p:nvPicPr>
          <p:cNvPr id="5122" name="Picture 2" descr="C:\Users\Melissa\AppData\Local\Microsoft\Windows\Temporary Internet Files\Content.IE5\R5713B7C\MP900414099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44" y="446088"/>
            <a:ext cx="3611737" cy="541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9794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Play Therapy with Grieving                                                                                    Children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867400" y="6862823"/>
            <a:ext cx="3147824" cy="92073"/>
          </a:xfrm>
        </p:spPr>
        <p:txBody>
          <a:bodyPr>
            <a:normAutofit fontScale="25000" lnSpcReduction="20000"/>
          </a:bodyPr>
          <a:lstStyle/>
          <a:p>
            <a:endParaRPr lang="en-US" sz="2200" dirty="0">
              <a:latin typeface="Comic Sans MS" pitchFamily="66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09442" y="1600200"/>
            <a:ext cx="3471277" cy="5181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Comic Sans MS" pitchFamily="66" charset="0"/>
              </a:rPr>
              <a:t>Benefits</a:t>
            </a:r>
          </a:p>
          <a:p>
            <a:r>
              <a:rPr lang="en-US" dirty="0" smtClean="0">
                <a:latin typeface="Comic Sans MS" pitchFamily="66" charset="0"/>
              </a:rPr>
              <a:t>In play, children will talk easier to you and invite you </a:t>
            </a:r>
            <a:r>
              <a:rPr lang="en-US" dirty="0" smtClean="0">
                <a:latin typeface="Comic Sans MS" pitchFamily="66" charset="0"/>
              </a:rPr>
              <a:t>into </a:t>
            </a:r>
            <a:r>
              <a:rPr lang="en-US" dirty="0" smtClean="0">
                <a:latin typeface="Comic Sans MS" pitchFamily="66" charset="0"/>
              </a:rPr>
              <a:t>their world.</a:t>
            </a:r>
          </a:p>
          <a:p>
            <a:r>
              <a:rPr lang="en-US" dirty="0" smtClean="0">
                <a:latin typeface="Comic Sans MS" pitchFamily="66" charset="0"/>
              </a:rPr>
              <a:t>Children will play out their concerns, fears, anxieties, etc.</a:t>
            </a:r>
          </a:p>
          <a:p>
            <a:r>
              <a:rPr lang="en-US" dirty="0" smtClean="0">
                <a:latin typeface="Comic Sans MS" pitchFamily="66" charset="0"/>
              </a:rPr>
              <a:t>Children will listen to you as you play along </a:t>
            </a:r>
            <a:r>
              <a:rPr lang="en-US" dirty="0" smtClean="0">
                <a:latin typeface="Comic Sans MS" pitchFamily="66" charset="0"/>
              </a:rPr>
              <a:t>side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them, even if they do not appear to be </a:t>
            </a:r>
            <a:r>
              <a:rPr lang="en-US" dirty="0" smtClean="0">
                <a:latin typeface="Comic Sans MS" pitchFamily="66" charset="0"/>
              </a:rPr>
              <a:t>listening—Say </a:t>
            </a:r>
            <a:r>
              <a:rPr lang="en-US" dirty="0" smtClean="0">
                <a:latin typeface="Comic Sans MS" pitchFamily="66" charset="0"/>
              </a:rPr>
              <a:t>something in reflection they </a:t>
            </a:r>
            <a:r>
              <a:rPr lang="en-US" dirty="0" smtClean="0">
                <a:latin typeface="Comic Sans MS" pitchFamily="66" charset="0"/>
              </a:rPr>
              <a:t>did NOT </a:t>
            </a:r>
            <a:r>
              <a:rPr lang="en-US" dirty="0" smtClean="0">
                <a:latin typeface="Comic Sans MS" pitchFamily="66" charset="0"/>
              </a:rPr>
              <a:t>say and they will correct you! </a:t>
            </a:r>
          </a:p>
          <a:p>
            <a:r>
              <a:rPr lang="en-US" dirty="0" smtClean="0">
                <a:latin typeface="Comic Sans MS" pitchFamily="66" charset="0"/>
              </a:rPr>
              <a:t>As you let the child lead the play they will show you what they need help with and eventually let you help them through the characters you are playing.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992066" y="1752601"/>
            <a:ext cx="3142488" cy="381000"/>
          </a:xfrm>
        </p:spPr>
        <p:txBody>
          <a:bodyPr/>
          <a:lstStyle/>
          <a:p>
            <a:r>
              <a:rPr lang="en-US" dirty="0"/>
              <a:t>Challenges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63280" y="1828800"/>
            <a:ext cx="3471275" cy="2743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They may appear as a behavioral issue instead of a grieving child. </a:t>
            </a:r>
          </a:p>
          <a:p>
            <a:r>
              <a:rPr lang="en-US" dirty="0"/>
              <a:t>Children are individuals just like adults, but not smaller adults.</a:t>
            </a:r>
          </a:p>
          <a:p>
            <a:r>
              <a:rPr lang="en-US" dirty="0"/>
              <a:t>Must take in developmentally and culturally competent 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454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5762" y="6934200"/>
            <a:ext cx="3481387" cy="1381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half" idx="2"/>
          </p:nvPr>
        </p:nvSpPr>
        <p:spPr>
          <a:xfrm>
            <a:off x="1009442" y="1600200"/>
            <a:ext cx="3481387" cy="4495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Comic Sans MS" pitchFamily="66" charset="0"/>
              </a:rPr>
              <a:t>“Helping </a:t>
            </a:r>
            <a:r>
              <a:rPr lang="en-US" sz="2400" dirty="0">
                <a:latin typeface="Comic Sans MS" pitchFamily="66" charset="0"/>
              </a:rPr>
              <a:t>children process death, particularly </a:t>
            </a:r>
            <a:r>
              <a:rPr lang="en-US" sz="2400" dirty="0" smtClean="0">
                <a:latin typeface="Comic Sans MS" pitchFamily="66" charset="0"/>
              </a:rPr>
              <a:t>a traumatic </a:t>
            </a:r>
            <a:r>
              <a:rPr lang="en-US" sz="2400" dirty="0">
                <a:latin typeface="Comic Sans MS" pitchFamily="66" charset="0"/>
              </a:rPr>
              <a:t>death, </a:t>
            </a:r>
            <a:r>
              <a:rPr lang="en-US" sz="2400" dirty="0" smtClean="0">
                <a:latin typeface="Comic Sans MS" pitchFamily="66" charset="0"/>
              </a:rPr>
              <a:t>is a </a:t>
            </a:r>
            <a:r>
              <a:rPr lang="en-US" sz="2400" dirty="0">
                <a:latin typeface="Comic Sans MS" pitchFamily="66" charset="0"/>
              </a:rPr>
              <a:t>challenge that requires knowledge of developmentally appropriate interventions and an understanding concerning the cultural and religious </a:t>
            </a:r>
            <a:r>
              <a:rPr lang="en-US" sz="2400" dirty="0" smtClean="0">
                <a:latin typeface="Comic Sans MS" pitchFamily="66" charset="0"/>
              </a:rPr>
              <a:t>beliefs</a:t>
            </a:r>
            <a:r>
              <a:rPr lang="en-US" sz="2400" dirty="0">
                <a:latin typeface="Comic Sans MS" pitchFamily="66" charset="0"/>
              </a:rPr>
              <a:t>” </a:t>
            </a:r>
            <a:r>
              <a:rPr lang="en-US" sz="2400" dirty="0" smtClean="0">
                <a:latin typeface="Comic Sans MS" pitchFamily="66" charset="0"/>
              </a:rPr>
              <a:t> (</a:t>
            </a:r>
            <a:r>
              <a:rPr lang="en-US" sz="2400" dirty="0" err="1" smtClean="0">
                <a:latin typeface="Comic Sans MS" pitchFamily="66" charset="0"/>
              </a:rPr>
              <a:t>Baggerly</a:t>
            </a:r>
            <a:r>
              <a:rPr lang="en-US" sz="2400" dirty="0" smtClean="0">
                <a:latin typeface="Comic Sans MS" pitchFamily="66" charset="0"/>
              </a:rPr>
              <a:t>, 2010).</a:t>
            </a:r>
          </a:p>
          <a:p>
            <a:endParaRPr lang="en-US" sz="2000" dirty="0">
              <a:latin typeface="Comic Sans MS" pitchFamily="66" charset="0"/>
            </a:endParaRPr>
          </a:p>
        </p:txBody>
      </p:sp>
      <p:pic>
        <p:nvPicPr>
          <p:cNvPr id="7170" name="Picture 2" descr="C:\Users\Melissa\AppData\Local\Microsoft\Windows\Temporary Internet Files\Content.IE5\2ZANRXG5\MP900427839[1]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34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2426</TotalTime>
  <Words>936</Words>
  <Application>Microsoft Office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Spring</vt:lpstr>
      <vt:lpstr>Play Therapy and Bereavement</vt:lpstr>
      <vt:lpstr>Play</vt:lpstr>
      <vt:lpstr>Play Therapy</vt:lpstr>
      <vt:lpstr>Directive VS. Non-Directive</vt:lpstr>
      <vt:lpstr>        Toys</vt:lpstr>
      <vt:lpstr>Play</vt:lpstr>
      <vt:lpstr>Grieving</vt:lpstr>
      <vt:lpstr>Play Therapy with Grieving                                                                                    Children</vt:lpstr>
      <vt:lpstr>PowerPoint Presentation</vt:lpstr>
      <vt:lpstr>Multiculturalism</vt:lpstr>
      <vt:lpstr>Muslim</vt:lpstr>
      <vt:lpstr>Muslim Beliefs and Traditions</vt:lpstr>
      <vt:lpstr>Grieving Muslim Children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YOUR LAUGHTER</dc:title>
  <dc:creator>Melissa</dc:creator>
  <cp:lastModifiedBy>Melissa</cp:lastModifiedBy>
  <cp:revision>30</cp:revision>
  <dcterms:created xsi:type="dcterms:W3CDTF">2012-11-12T23:54:39Z</dcterms:created>
  <dcterms:modified xsi:type="dcterms:W3CDTF">2013-11-03T21:39:55Z</dcterms:modified>
</cp:coreProperties>
</file>